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0" r:id="rId1"/>
  </p:sldMasterIdLst>
  <p:notesMasterIdLst>
    <p:notesMasterId r:id="rId14"/>
  </p:notesMasterIdLst>
  <p:handoutMasterIdLst>
    <p:handoutMasterId r:id="rId15"/>
  </p:handoutMasterIdLst>
  <p:sldIdLst>
    <p:sldId id="257" r:id="rId2"/>
    <p:sldId id="258" r:id="rId3"/>
    <p:sldId id="286" r:id="rId4"/>
    <p:sldId id="287" r:id="rId5"/>
    <p:sldId id="289" r:id="rId6"/>
    <p:sldId id="290" r:id="rId7"/>
    <p:sldId id="291" r:id="rId8"/>
    <p:sldId id="292" r:id="rId9"/>
    <p:sldId id="293" r:id="rId10"/>
    <p:sldId id="294" r:id="rId11"/>
    <p:sldId id="295" r:id="rId12"/>
    <p:sldId id="296" r:id="rId13"/>
  </p:sldIdLst>
  <p:sldSz cx="9144000" cy="6858000" type="screen4x3"/>
  <p:notesSz cx="7315200" cy="9601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293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21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 snapToGrid="0">
      <p:cViewPr varScale="1">
        <p:scale>
          <a:sx n="78" d="100"/>
          <a:sy n="78" d="100"/>
        </p:scale>
        <p:origin x="3246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7A14007C-1BAB-4B06-88B9-1E40596D561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8"/>
          </a:xfrm>
          <a:prstGeom prst="rect">
            <a:avLst/>
          </a:prstGeom>
        </p:spPr>
        <p:txBody>
          <a:bodyPr vert="horz" lIns="96657" tIns="48329" rIns="96657" bIns="48329" rtlCol="0"/>
          <a:lstStyle>
            <a:lvl1pPr algn="l">
              <a:defRPr sz="1200"/>
            </a:lvl1pPr>
          </a:lstStyle>
          <a:p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CC4B3A7-4E6E-4957-A21C-367B028C251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1728"/>
          </a:xfrm>
          <a:prstGeom prst="rect">
            <a:avLst/>
          </a:prstGeom>
        </p:spPr>
        <p:txBody>
          <a:bodyPr vert="horz" lIns="96657" tIns="48329" rIns="96657" bIns="48329" rtlCol="0"/>
          <a:lstStyle>
            <a:lvl1pPr algn="r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5/1/2022 am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A897442-C9D3-4B70-9A43-08F98498D2E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119475"/>
            <a:ext cx="3169920" cy="481727"/>
          </a:xfrm>
          <a:prstGeom prst="rect">
            <a:avLst/>
          </a:prstGeom>
        </p:spPr>
        <p:txBody>
          <a:bodyPr vert="horz" lIns="96657" tIns="48329" rIns="96657" bIns="48329" rtlCol="0" anchor="b"/>
          <a:lstStyle>
            <a:lvl1pPr algn="l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Micky Galloway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EAAC383-3773-4EBB-B3FE-B48CA1981843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143587" y="9119475"/>
            <a:ext cx="3169920" cy="481727"/>
          </a:xfrm>
          <a:prstGeom prst="rect">
            <a:avLst/>
          </a:prstGeom>
        </p:spPr>
        <p:txBody>
          <a:bodyPr vert="horz" lIns="96657" tIns="48329" rIns="96657" bIns="48329" rtlCol="0" anchor="b"/>
          <a:lstStyle>
            <a:lvl1pPr algn="r">
              <a:defRPr sz="1200"/>
            </a:lvl1pPr>
          </a:lstStyle>
          <a:p>
            <a:fld id="{2ECE91E3-97D2-4DDB-AA4D-6BF4F03281A4}" type="slidenum"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4539120"/>
      </p:ext>
    </p:extLst>
  </p:cSld>
  <p:clrMap bg1="lt1" tx1="dk1" bg2="lt2" tx2="dk2" accent1="accent1" accent2="accent2" accent3="accent3" accent4="accent4" accent5="accent5" accent6="accent6" hlink="hlink" folHlink="folHlink"/>
  <p:hf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8"/>
          </a:xfrm>
          <a:prstGeom prst="rect">
            <a:avLst/>
          </a:prstGeom>
        </p:spPr>
        <p:txBody>
          <a:bodyPr vert="horz" lIns="96657" tIns="48329" rIns="96657" bIns="4832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8"/>
          </a:xfrm>
          <a:prstGeom prst="rect">
            <a:avLst/>
          </a:prstGeom>
        </p:spPr>
        <p:txBody>
          <a:bodyPr vert="horz" lIns="96657" tIns="48329" rIns="96657" bIns="48329" rtlCol="0"/>
          <a:lstStyle>
            <a:lvl1pPr algn="r">
              <a:defRPr sz="1200"/>
            </a:lvl1pPr>
          </a:lstStyle>
          <a:p>
            <a:r>
              <a:rPr lang="en-US"/>
              <a:t>5/1/2022 am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57" tIns="48329" rIns="96657" bIns="4832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1" y="4620577"/>
            <a:ext cx="5852160" cy="3780472"/>
          </a:xfrm>
          <a:prstGeom prst="rect">
            <a:avLst/>
          </a:prstGeom>
        </p:spPr>
        <p:txBody>
          <a:bodyPr vert="horz" lIns="96657" tIns="48329" rIns="96657" bIns="4832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5"/>
            <a:ext cx="3169920" cy="481727"/>
          </a:xfrm>
          <a:prstGeom prst="rect">
            <a:avLst/>
          </a:prstGeom>
        </p:spPr>
        <p:txBody>
          <a:bodyPr vert="horz" lIns="96657" tIns="48329" rIns="96657" bIns="48329" rtlCol="0" anchor="b"/>
          <a:lstStyle>
            <a:lvl1pPr algn="l">
              <a:defRPr sz="1200"/>
            </a:lvl1pPr>
          </a:lstStyle>
          <a:p>
            <a:r>
              <a:rPr lang="en-US"/>
              <a:t>Micky Galloway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5"/>
            <a:ext cx="3169920" cy="481727"/>
          </a:xfrm>
          <a:prstGeom prst="rect">
            <a:avLst/>
          </a:prstGeom>
        </p:spPr>
        <p:txBody>
          <a:bodyPr vert="horz" lIns="96657" tIns="48329" rIns="96657" bIns="48329" rtlCol="0" anchor="b"/>
          <a:lstStyle>
            <a:lvl1pPr algn="r">
              <a:defRPr sz="1200"/>
            </a:lvl1pPr>
          </a:lstStyle>
          <a:p>
            <a:fld id="{4342A666-1E31-4A60-8C8D-60F9C335D5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6114684"/>
      </p:ext>
    </p:extLst>
  </p:cSld>
  <p:clrMap bg1="lt1" tx1="dk1" bg2="lt2" tx2="dk2" accent1="accent1" accent2="accent2" accent3="accent3" accent4="accent4" accent5="accent5" accent6="accent6" hlink="hlink" folHlink="folHlink"/>
  <p:hf hd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-3175"/>
            <a:ext cx="9144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8831" y="1449146"/>
            <a:ext cx="7526338" cy="2971051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08831" y="5280847"/>
            <a:ext cx="7526338" cy="434974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4B736-0137-4A02-81FF-FCFB79B13031}" type="datetimeFigureOut">
              <a:rPr lang="en-US" smtClean="0"/>
              <a:t>4/30/2022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39C03A-DE27-4B69-8B7A-CA1D84D152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9991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4863" y="4800600"/>
            <a:ext cx="752633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9144000" cy="4800600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04863" y="5367338"/>
            <a:ext cx="7526337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4B736-0137-4A02-81FF-FCFB79B13031}" type="datetimeFigureOut">
              <a:rPr lang="en-US" smtClean="0"/>
              <a:t>4/30/2022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39C03A-DE27-4B69-8B7A-CA1D84D152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25967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auto">
          <a:xfrm>
            <a:off x="485107" y="1338479"/>
            <a:ext cx="4749312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573" y="1495525"/>
            <a:ext cx="4420380" cy="2645912"/>
          </a:xfrm>
        </p:spPr>
        <p:txBody>
          <a:bodyPr anchor="b"/>
          <a:lstStyle>
            <a:lvl1pPr algn="l">
              <a:defRPr sz="4200" b="1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1226" y="4700702"/>
            <a:ext cx="4418727" cy="713241"/>
          </a:xfrm>
        </p:spPr>
        <p:txBody>
          <a:bodyPr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5398884" y="1338479"/>
            <a:ext cx="3302316" cy="4075464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4B736-0137-4A02-81FF-FCFB79B13031}" type="datetimeFigureOut">
              <a:rPr lang="en-US" smtClean="0"/>
              <a:t>4/30/2022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39C03A-DE27-4B69-8B7A-CA1D84D152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71523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auto">
          <a:xfrm>
            <a:off x="855663" y="2286585"/>
            <a:ext cx="3671336" cy="250397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1017816" y="2435956"/>
            <a:ext cx="3286891" cy="2007789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4616450" y="2286000"/>
            <a:ext cx="3671888" cy="2300288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4B736-0137-4A02-81FF-FCFB79B13031}" type="datetimeFigureOut">
              <a:rPr lang="en-US" smtClean="0"/>
              <a:t>4/30/2022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39C03A-DE27-4B69-8B7A-CA1D84D152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1632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0"/>
            <a:ext cx="9144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4B736-0137-4A02-81FF-FCFB79B13031}" type="datetimeFigureOut">
              <a:rPr lang="en-US" smtClean="0"/>
              <a:t>4/30/2022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39C03A-DE27-4B69-8B7A-CA1D84D152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70595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5752238" y="446089"/>
            <a:ext cx="3391762" cy="5414962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AutoShape 4"/>
          <p:cNvSpPr>
            <a:spLocks noChangeAspect="1" noChangeArrowheads="1" noTextEdit="1"/>
          </p:cNvSpPr>
          <p:nvPr/>
        </p:nvSpPr>
        <p:spPr bwMode="auto">
          <a:xfrm>
            <a:off x="5233988" y="0"/>
            <a:ext cx="3910012" cy="586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137655" y="586171"/>
            <a:ext cx="1701800" cy="51347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4862" y="446089"/>
            <a:ext cx="4947376" cy="5414962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4B736-0137-4A02-81FF-FCFB79B13031}" type="datetimeFigureOut">
              <a:rPr lang="en-US" smtClean="0"/>
              <a:t>4/30/2022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39C03A-DE27-4B69-8B7A-CA1D84D152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43636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+ Text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B3E033F-4449-40FA-BC85-BD2712D313DD}"/>
              </a:ext>
            </a:extLst>
          </p:cNvPr>
          <p:cNvSpPr/>
          <p:nvPr userDrawn="1"/>
        </p:nvSpPr>
        <p:spPr>
          <a:xfrm>
            <a:off x="0" y="1"/>
            <a:ext cx="9144000" cy="6884191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3D26743-0505-444C-80B3-E88EE87DF72B}"/>
              </a:ext>
            </a:extLst>
          </p:cNvPr>
          <p:cNvSpPr/>
          <p:nvPr userDrawn="1"/>
        </p:nvSpPr>
        <p:spPr>
          <a:xfrm>
            <a:off x="0" y="1"/>
            <a:ext cx="9144001" cy="6884191"/>
          </a:xfrm>
          <a:custGeom>
            <a:avLst/>
            <a:gdLst>
              <a:gd name="connsiteX0" fmla="*/ 0 w 12192001"/>
              <a:gd name="connsiteY0" fmla="*/ 0 h 6884191"/>
              <a:gd name="connsiteX1" fmla="*/ 7540222 w 12192001"/>
              <a:gd name="connsiteY1" fmla="*/ 0 h 6884191"/>
              <a:gd name="connsiteX2" fmla="*/ 10260629 w 12192001"/>
              <a:gd name="connsiteY2" fmla="*/ 2725573 h 6884191"/>
              <a:gd name="connsiteX3" fmla="*/ 11286710 w 12192001"/>
              <a:gd name="connsiteY3" fmla="*/ 2725573 h 6884191"/>
              <a:gd name="connsiteX4" fmla="*/ 12192000 w 12192001"/>
              <a:gd name="connsiteY4" fmla="*/ 3632581 h 6884191"/>
              <a:gd name="connsiteX5" fmla="*/ 12192001 w 12192001"/>
              <a:gd name="connsiteY5" fmla="*/ 6884191 h 6884191"/>
              <a:gd name="connsiteX6" fmla="*/ 0 w 12192001"/>
              <a:gd name="connsiteY6" fmla="*/ 6884191 h 6884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1" h="6884191">
                <a:moveTo>
                  <a:pt x="0" y="0"/>
                </a:moveTo>
                <a:lnTo>
                  <a:pt x="7540222" y="0"/>
                </a:lnTo>
                <a:lnTo>
                  <a:pt x="10260629" y="2725573"/>
                </a:lnTo>
                <a:lnTo>
                  <a:pt x="11286710" y="2725573"/>
                </a:lnTo>
                <a:lnTo>
                  <a:pt x="12192000" y="3632581"/>
                </a:lnTo>
                <a:lnTo>
                  <a:pt x="12192001" y="6884191"/>
                </a:lnTo>
                <a:lnTo>
                  <a:pt x="0" y="6884191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 sz="1800" dirty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1599AF7E-3E34-4597-AA72-9373A7FDB020}"/>
              </a:ext>
            </a:extLst>
          </p:cNvPr>
          <p:cNvSpPr/>
          <p:nvPr userDrawn="1"/>
        </p:nvSpPr>
        <p:spPr>
          <a:xfrm rot="16200000" flipV="1">
            <a:off x="1140628" y="-1140627"/>
            <a:ext cx="6862744" cy="9144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A2DF563-7FAC-46B3-B24C-7E45CD89D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3375" y="542926"/>
            <a:ext cx="8410575" cy="535531"/>
          </a:xfrm>
        </p:spPr>
        <p:txBody>
          <a:bodyPr vert="horz" wrap="square" lIns="91440" tIns="45720" rIns="91440" bIns="45720" rtlCol="0" anchor="t">
            <a:spAutoFit/>
          </a:bodyPr>
          <a:lstStyle>
            <a:lvl1pPr>
              <a:defRPr lang="en-GB" sz="3200" b="1" spc="-70" baseline="0" dirty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B51822-97FF-47A7-8E4E-A0F79B4EB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439150" y="6315076"/>
            <a:ext cx="304800" cy="365125"/>
          </a:xfrm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fld id="{C263D6C4-4840-40CC-AC84-17E24B3B7BDE}" type="slidenum">
              <a:rPr lang="en-GB" smtClean="0"/>
              <a:pPr/>
              <a:t>‹#›</a:t>
            </a:fld>
            <a:endParaRPr lang="en-GB" dirty="0"/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732E1E7-45E3-4264-8F26-66758696DD1E}"/>
              </a:ext>
            </a:extLst>
          </p:cNvPr>
          <p:cNvGrpSpPr/>
          <p:nvPr userDrawn="1"/>
        </p:nvGrpSpPr>
        <p:grpSpPr>
          <a:xfrm rot="16200000">
            <a:off x="307600" y="-241991"/>
            <a:ext cx="535531" cy="483982"/>
            <a:chOff x="10945855" y="7317026"/>
            <a:chExt cx="2483924" cy="2993104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E3DF883-8093-49FA-81E1-E5D77F086A25}"/>
                </a:ext>
              </a:extLst>
            </p:cNvPr>
            <p:cNvSpPr/>
            <p:nvPr/>
          </p:nvSpPr>
          <p:spPr>
            <a:xfrm rot="2700000">
              <a:off x="10945855" y="7826207"/>
              <a:ext cx="2483923" cy="2483924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18944C90-37E5-4BBE-89FF-060627168050}"/>
                </a:ext>
              </a:extLst>
            </p:cNvPr>
            <p:cNvSpPr/>
            <p:nvPr/>
          </p:nvSpPr>
          <p:spPr>
            <a:xfrm rot="8100000" flipH="1">
              <a:off x="10986797" y="7317026"/>
              <a:ext cx="2402031" cy="2402032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dkHorz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 dirty="0"/>
            </a:p>
          </p:txBody>
        </p:sp>
      </p:grp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03618670-D1E4-466C-BDB5-FC890AC3145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33375" y="1625386"/>
            <a:ext cx="5038725" cy="4093243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6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4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2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3pPr>
            <a:lvl4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8743386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9144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09997" y="2222287"/>
            <a:ext cx="7524003" cy="363651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4B736-0137-4A02-81FF-FCFB79B13031}" type="datetimeFigureOut">
              <a:rPr lang="en-US" smtClean="0"/>
              <a:t>4/30/2022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39C03A-DE27-4B69-8B7A-CA1D84D152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47485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/>
          <p:cNvSpPr/>
          <p:nvPr/>
        </p:nvSpPr>
        <p:spPr bwMode="auto">
          <a:xfrm>
            <a:off x="0" y="0"/>
            <a:ext cx="9144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4863" y="2951396"/>
            <a:ext cx="7526337" cy="1468800"/>
          </a:xfrm>
        </p:spPr>
        <p:txBody>
          <a:bodyPr anchor="b"/>
          <a:lstStyle>
            <a:lvl1pPr algn="r">
              <a:defRPr sz="4800" b="1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04863" y="5281200"/>
            <a:ext cx="7526337" cy="433955"/>
          </a:xfrm>
        </p:spPr>
        <p:txBody>
          <a:bodyPr anchor="t">
            <a:no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4B736-0137-4A02-81FF-FCFB79B13031}" type="datetimeFigureOut">
              <a:rPr lang="en-US" smtClean="0"/>
              <a:t>4/30/2022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39C03A-DE27-4B69-8B7A-CA1D84D152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78903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auto">
          <a:xfrm>
            <a:off x="0" y="0"/>
            <a:ext cx="9144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09996" y="2222287"/>
            <a:ext cx="3670723" cy="363876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280" y="2222287"/>
            <a:ext cx="3670720" cy="363876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4B736-0137-4A02-81FF-FCFB79B13031}" type="datetimeFigureOut">
              <a:rPr lang="en-US" smtClean="0"/>
              <a:t>4/30/2022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39C03A-DE27-4B69-8B7A-CA1D84D152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13718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/>
          <p:nvPr/>
        </p:nvSpPr>
        <p:spPr bwMode="auto">
          <a:xfrm>
            <a:off x="0" y="0"/>
            <a:ext cx="9144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09996" y="2174875"/>
            <a:ext cx="3670723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09996" y="2751137"/>
            <a:ext cx="3687391" cy="3109913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280" y="2174875"/>
            <a:ext cx="3670720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0" y="2751137"/>
            <a:ext cx="3670720" cy="3109913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4B736-0137-4A02-81FF-FCFB79B13031}" type="datetimeFigureOut">
              <a:rPr lang="en-US" smtClean="0"/>
              <a:t>4/30/2022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39C03A-DE27-4B69-8B7A-CA1D84D152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96777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9144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4B736-0137-4A02-81FF-FCFB79B13031}" type="datetimeFigureOut">
              <a:rPr lang="en-US" smtClean="0"/>
              <a:t>4/30/2022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39C03A-DE27-4B69-8B7A-CA1D84D152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06036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4B736-0137-4A02-81FF-FCFB79B13031}" type="datetimeFigureOut">
              <a:rPr lang="en-US" smtClean="0"/>
              <a:t>4/30/2022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39C03A-DE27-4B69-8B7A-CA1D84D152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6354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804863" y="446086"/>
            <a:ext cx="2660650" cy="181465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4863" y="446088"/>
            <a:ext cx="2660650" cy="161839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41724" y="446087"/>
            <a:ext cx="4689475" cy="541496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04863" y="2260737"/>
            <a:ext cx="2660650" cy="36003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4B736-0137-4A02-81FF-FCFB79B13031}" type="datetimeFigureOut">
              <a:rPr lang="en-US" smtClean="0"/>
              <a:t>4/30/2022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39C03A-DE27-4B69-8B7A-CA1D84D152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60237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9996" y="727521"/>
            <a:ext cx="3501548" cy="1617163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4573588" y="0"/>
            <a:ext cx="4570412" cy="6858000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algn="ctr">
              <a:buFontTx/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09996" y="2344684"/>
            <a:ext cx="3501548" cy="3516365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914357" y="6041361"/>
            <a:ext cx="732659" cy="365125"/>
          </a:xfrm>
        </p:spPr>
        <p:txBody>
          <a:bodyPr/>
          <a:lstStyle/>
          <a:p>
            <a:fld id="{0DD4B736-0137-4A02-81FF-FCFB79B13031}" type="datetimeFigureOut">
              <a:rPr lang="en-US" smtClean="0"/>
              <a:t>4/30/2022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42797" y="6041361"/>
            <a:ext cx="247156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647017" y="5915887"/>
            <a:ext cx="796616" cy="490599"/>
          </a:xfrm>
        </p:spPr>
        <p:txBody>
          <a:bodyPr/>
          <a:lstStyle/>
          <a:p>
            <a:fld id="{3639C03A-DE27-4B69-8B7A-CA1D84D152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0046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09997" y="447188"/>
            <a:ext cx="7524003" cy="970450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09997" y="2184400"/>
            <a:ext cx="7524003" cy="3674397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42797" y="6041361"/>
            <a:ext cx="6289532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911422" y="6041361"/>
            <a:ext cx="993161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0DD4B736-0137-4A02-81FF-FCFB79B13031}" type="datetimeFigureOut">
              <a:rPr lang="en-US" smtClean="0"/>
              <a:t>4/30/2022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904584" y="5915887"/>
            <a:ext cx="796616" cy="490599"/>
          </a:xfrm>
          <a:prstGeom prst="rect">
            <a:avLst/>
          </a:prstGeom>
        </p:spPr>
        <p:txBody>
          <a:bodyPr vert="horz" lIns="91440" tIns="45720" rIns="91440" bIns="10800" rtlCol="0" anchor="b"/>
          <a:lstStyle>
            <a:lvl1pPr algn="r">
              <a:defRPr sz="2000">
                <a:solidFill>
                  <a:schemeClr val="accent1"/>
                </a:solidFill>
              </a:defRPr>
            </a:lvl1pPr>
          </a:lstStyle>
          <a:p>
            <a:fld id="{3639C03A-DE27-4B69-8B7A-CA1D84D152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848108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61" r:id="rId1"/>
    <p:sldLayoutId id="2147483762" r:id="rId2"/>
    <p:sldLayoutId id="2147483763" r:id="rId3"/>
    <p:sldLayoutId id="2147483764" r:id="rId4"/>
    <p:sldLayoutId id="2147483765" r:id="rId5"/>
    <p:sldLayoutId id="2147483766" r:id="rId6"/>
    <p:sldLayoutId id="2147483767" r:id="rId7"/>
    <p:sldLayoutId id="2147483768" r:id="rId8"/>
    <p:sldLayoutId id="2147483769" r:id="rId9"/>
    <p:sldLayoutId id="2147483770" r:id="rId10"/>
    <p:sldLayoutId id="2147483771" r:id="rId11"/>
    <p:sldLayoutId id="2147483772" r:id="rId12"/>
    <p:sldLayoutId id="2147483773" r:id="rId13"/>
    <p:sldLayoutId id="2147483774" r:id="rId14"/>
    <p:sldLayoutId id="2147483775" r:id="rId15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457200" rtl="0" eaLnBrk="1" latinLnBrk="0" hangingPunct="1">
        <a:spcBef>
          <a:spcPct val="0"/>
        </a:spcBef>
        <a:buNone/>
        <a:defRPr sz="4000" b="1" kern="1200">
          <a:solidFill>
            <a:srgbClr val="FEFEFE"/>
          </a:solidFill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4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picture containing building, text&#10;&#10;Description generated with very high confidence">
            <a:extLst>
              <a:ext uri="{FF2B5EF4-FFF2-40B4-BE49-F238E27FC236}">
                <a16:creationId xmlns:a16="http://schemas.microsoft.com/office/drawing/2014/main" id="{88F04274-D12A-4604-A4D7-7786795B682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325" y="-1"/>
            <a:ext cx="8591550" cy="503108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632BE5BF-9922-45FB-8F3F-4446D40A051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626" y="5131160"/>
            <a:ext cx="9096374" cy="815608"/>
          </a:xfrm>
        </p:spPr>
        <p:txBody>
          <a:bodyPr>
            <a:spAutoFit/>
          </a:bodyPr>
          <a:lstStyle/>
          <a:p>
            <a:pPr algn="ctr"/>
            <a:r>
              <a:rPr lang="en-US" sz="47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</a:rPr>
              <a:t>Five Were Wise – Five Were Foolish</a:t>
            </a:r>
            <a:endParaRPr lang="en-GB" sz="4700" dirty="0">
              <a:solidFill>
                <a:schemeClr val="tx1"/>
              </a:solidFill>
              <a:latin typeface="Corbel" panose="020B050302020402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D537F64-4C96-4AA8-BB21-E8053A3186D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19403" y="5797852"/>
            <a:ext cx="6105194" cy="707886"/>
          </a:xfrm>
        </p:spPr>
        <p:txBody>
          <a:bodyPr>
            <a:spAutoFit/>
          </a:bodyPr>
          <a:lstStyle/>
          <a:p>
            <a:pPr algn="ctr"/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</a:rPr>
              <a:t>Matthew 25:1-13</a:t>
            </a:r>
            <a:endParaRPr lang="en-GB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rbel" panose="020B05030202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69345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7875C19A-1AAE-476A-A316-A2CF92D763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552807"/>
            <a:ext cx="9144000" cy="1107996"/>
          </a:xfrm>
        </p:spPr>
        <p:txBody>
          <a:bodyPr vert="horz" wrap="square" lIns="91440" tIns="45720" rIns="91440" bIns="45720" rtlCol="0" anchor="ctr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6600" spc="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</a:rPr>
              <a:t>Preparation is Essential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E9800F6-D571-48C4-8466-12AA1ADB65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872658" y="6380736"/>
            <a:ext cx="570728" cy="314067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C263D6C4-4840-40CC-AC84-17E24B3B7BDE}" type="slidenum">
              <a:rPr lang="en-US" sz="1400">
                <a:solidFill>
                  <a:schemeClr val="tx1"/>
                </a:solidFill>
                <a:latin typeface="Corbel" panose="020B0503020204020204" pitchFamily="34" charset="0"/>
              </a:rPr>
              <a:pPr>
                <a:spcAft>
                  <a:spcPts val="600"/>
                </a:spcAft>
              </a:pPr>
              <a:t>10</a:t>
            </a:fld>
            <a:endParaRPr lang="en-US" sz="1400" dirty="0">
              <a:solidFill>
                <a:schemeClr val="tx1"/>
              </a:solidFill>
              <a:latin typeface="Corbel" panose="020B0503020204020204" pitchFamily="34" charset="0"/>
            </a:endParaRP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EF2BC084-E6DB-4DE7-B309-042A85EBA70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04775" y="1720814"/>
            <a:ext cx="8924925" cy="5016758"/>
          </a:xfrm>
          <a:solidFill>
            <a:schemeClr val="tx1"/>
          </a:solidFill>
        </p:spPr>
        <p:txBody>
          <a:bodyPr vert="horz" wrap="square" lIns="91440" tIns="45720" rIns="91440" bIns="45720" rtlCol="0">
            <a:spAutoFit/>
          </a:bodyPr>
          <a:lstStyle/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US" sz="4000" b="1" dirty="0">
                <a:solidFill>
                  <a:srgbClr val="000000"/>
                </a:solidFill>
                <a:latin typeface="Corbel" panose="020B0503020204020204" pitchFamily="34" charset="0"/>
              </a:rPr>
              <a:t>Service in the kingdom of God. </a:t>
            </a:r>
            <a:r>
              <a:rPr lang="en-US" sz="4000" dirty="0">
                <a:solidFill>
                  <a:srgbClr val="000000"/>
                </a:solidFill>
                <a:latin typeface="Corbel" panose="020B0503020204020204" pitchFamily="34" charset="0"/>
              </a:rPr>
              <a:t>(Matthew 20:25-28)</a:t>
            </a:r>
          </a:p>
          <a:p>
            <a:pPr lvl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US" sz="4000" dirty="0">
                <a:solidFill>
                  <a:srgbClr val="000000"/>
                </a:solidFill>
                <a:latin typeface="Corbel" panose="020B0503020204020204" pitchFamily="34" charset="0"/>
                <a:cs typeface="+mn-cs"/>
              </a:rPr>
              <a:t>Teach sinners and saints.</a:t>
            </a:r>
            <a:br>
              <a:rPr lang="en-US" sz="4000" dirty="0">
                <a:solidFill>
                  <a:srgbClr val="000000"/>
                </a:solidFill>
                <a:latin typeface="Corbel" panose="020B0503020204020204" pitchFamily="34" charset="0"/>
                <a:cs typeface="+mn-cs"/>
              </a:rPr>
            </a:br>
            <a:r>
              <a:rPr lang="en-US" sz="4000" dirty="0">
                <a:solidFill>
                  <a:srgbClr val="000000"/>
                </a:solidFill>
                <a:latin typeface="Corbel" panose="020B0503020204020204" pitchFamily="34" charset="0"/>
                <a:cs typeface="+mn-cs"/>
              </a:rPr>
              <a:t>Matthew 28:18-20</a:t>
            </a:r>
          </a:p>
          <a:p>
            <a:pPr lvl="2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US" sz="4000" dirty="0">
                <a:solidFill>
                  <a:srgbClr val="000000"/>
                </a:solidFill>
                <a:latin typeface="Corbel" panose="020B0503020204020204" pitchFamily="34" charset="0"/>
                <a:cs typeface="+mn-cs"/>
              </a:rPr>
              <a:t>Both need teaching.</a:t>
            </a:r>
            <a:br>
              <a:rPr lang="en-US" sz="4000" dirty="0">
                <a:solidFill>
                  <a:srgbClr val="000000"/>
                </a:solidFill>
                <a:latin typeface="Corbel" panose="020B0503020204020204" pitchFamily="34" charset="0"/>
                <a:cs typeface="+mn-cs"/>
              </a:rPr>
            </a:br>
            <a:r>
              <a:rPr lang="en-US" sz="4000" dirty="0">
                <a:solidFill>
                  <a:srgbClr val="000000"/>
                </a:solidFill>
                <a:latin typeface="Corbel" panose="020B0503020204020204" pitchFamily="34" charset="0"/>
                <a:cs typeface="+mn-cs"/>
              </a:rPr>
              <a:t>Romans 10:13-15; 1:15</a:t>
            </a:r>
          </a:p>
          <a:p>
            <a:pPr lvl="2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US" sz="4000" dirty="0">
                <a:solidFill>
                  <a:srgbClr val="000000"/>
                </a:solidFill>
                <a:latin typeface="Corbel" panose="020B0503020204020204" pitchFamily="34" charset="0"/>
                <a:cs typeface="+mn-cs"/>
              </a:rPr>
              <a:t>Lost brethren.</a:t>
            </a:r>
            <a:br>
              <a:rPr lang="en-US" sz="4000" dirty="0">
                <a:solidFill>
                  <a:srgbClr val="000000"/>
                </a:solidFill>
                <a:latin typeface="Corbel" panose="020B0503020204020204" pitchFamily="34" charset="0"/>
                <a:cs typeface="+mn-cs"/>
              </a:rPr>
            </a:br>
            <a:r>
              <a:rPr lang="en-US" sz="4000" dirty="0">
                <a:solidFill>
                  <a:srgbClr val="000000"/>
                </a:solidFill>
                <a:latin typeface="Corbel" panose="020B0503020204020204" pitchFamily="34" charset="0"/>
                <a:cs typeface="+mn-cs"/>
              </a:rPr>
              <a:t>James 5:19-20 (Galatians 6:1)</a:t>
            </a:r>
          </a:p>
        </p:txBody>
      </p:sp>
    </p:spTree>
    <p:extLst>
      <p:ext uri="{BB962C8B-B14F-4D97-AF65-F5344CB8AC3E}">
        <p14:creationId xmlns:p14="http://schemas.microsoft.com/office/powerpoint/2010/main" val="41130030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7875C19A-1AAE-476A-A316-A2CF92D763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544989"/>
            <a:ext cx="9144000" cy="1107996"/>
          </a:xfrm>
        </p:spPr>
        <p:txBody>
          <a:bodyPr vert="horz" wrap="square" lIns="91440" tIns="45720" rIns="91440" bIns="45720" rtlCol="0" anchor="ctr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6600" spc="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</a:rPr>
              <a:t>Preparation is Essential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E9800F6-D571-48C4-8466-12AA1ADB65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872658" y="6380736"/>
            <a:ext cx="570728" cy="314067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C263D6C4-4840-40CC-AC84-17E24B3B7BDE}" type="slidenum">
              <a:rPr lang="en-US" sz="1400">
                <a:solidFill>
                  <a:schemeClr val="tx1"/>
                </a:solidFill>
                <a:latin typeface="Corbel" panose="020B0503020204020204" pitchFamily="34" charset="0"/>
              </a:rPr>
              <a:pPr>
                <a:spcAft>
                  <a:spcPts val="600"/>
                </a:spcAft>
              </a:pPr>
              <a:t>11</a:t>
            </a:fld>
            <a:endParaRPr lang="en-US" sz="1400" dirty="0">
              <a:solidFill>
                <a:schemeClr val="tx1"/>
              </a:solidFill>
              <a:latin typeface="Corbel" panose="020B0503020204020204" pitchFamily="34" charset="0"/>
            </a:endParaRP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EF2BC084-E6DB-4DE7-B309-042A85EBA70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95250" y="1673824"/>
            <a:ext cx="8943975" cy="4078039"/>
          </a:xfrm>
          <a:solidFill>
            <a:schemeClr val="tx1"/>
          </a:solidFill>
        </p:spPr>
        <p:txBody>
          <a:bodyPr vert="horz" wrap="square" lIns="91440" tIns="45720" rIns="91440" bIns="45720" rtlCol="0">
            <a:spAutoFit/>
          </a:bodyPr>
          <a:lstStyle/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US" sz="3700" b="1" dirty="0">
                <a:solidFill>
                  <a:srgbClr val="000000"/>
                </a:solidFill>
                <a:latin typeface="Corbel" panose="020B0503020204020204" pitchFamily="34" charset="0"/>
                <a:cs typeface="+mn-cs"/>
              </a:rPr>
              <a:t>Service in the kingdom of God</a:t>
            </a:r>
            <a:br>
              <a:rPr lang="en-US" sz="3700" b="1" dirty="0">
                <a:solidFill>
                  <a:srgbClr val="000000"/>
                </a:solidFill>
                <a:latin typeface="Corbel" panose="020B0503020204020204" pitchFamily="34" charset="0"/>
                <a:cs typeface="+mn-cs"/>
              </a:rPr>
            </a:br>
            <a:r>
              <a:rPr lang="en-US" sz="3700" dirty="0">
                <a:solidFill>
                  <a:srgbClr val="000000"/>
                </a:solidFill>
                <a:latin typeface="Corbel" panose="020B0503020204020204" pitchFamily="34" charset="0"/>
                <a:cs typeface="+mn-cs"/>
              </a:rPr>
              <a:t>(Matthew 10:42)</a:t>
            </a:r>
          </a:p>
          <a:p>
            <a:pPr lvl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US" sz="3700" dirty="0">
                <a:solidFill>
                  <a:srgbClr val="000000"/>
                </a:solidFill>
                <a:latin typeface="Corbel" panose="020B0503020204020204" pitchFamily="34" charset="0"/>
                <a:cs typeface="+mn-cs"/>
              </a:rPr>
              <a:t>Gospel preachers. 2 Timothy 4:2-5</a:t>
            </a:r>
          </a:p>
          <a:p>
            <a:pPr lvl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US" sz="3700" dirty="0">
                <a:solidFill>
                  <a:srgbClr val="000000"/>
                </a:solidFill>
                <a:latin typeface="Corbel" panose="020B0503020204020204" pitchFamily="34" charset="0"/>
                <a:cs typeface="+mn-cs"/>
              </a:rPr>
              <a:t>Elders and deacons. 1 Timothy 3:1, 10, 13</a:t>
            </a:r>
          </a:p>
          <a:p>
            <a:pPr lvl="2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US" sz="3700" dirty="0">
                <a:solidFill>
                  <a:srgbClr val="000000"/>
                </a:solidFill>
                <a:latin typeface="Corbel" panose="020B0503020204020204" pitchFamily="34" charset="0"/>
                <a:cs typeface="+mn-cs"/>
              </a:rPr>
              <a:t>Strive: “To stretch oneself, reach out after.”</a:t>
            </a:r>
          </a:p>
          <a:p>
            <a:pPr lvl="2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US" sz="3700" dirty="0">
                <a:solidFill>
                  <a:srgbClr val="000000"/>
                </a:solidFill>
                <a:latin typeface="Corbel" panose="020B0503020204020204" pitchFamily="34" charset="0"/>
                <a:cs typeface="+mn-cs"/>
              </a:rPr>
              <a:t>Faithful steward (3:13); 1 Peter 4:10-11</a:t>
            </a:r>
          </a:p>
        </p:txBody>
      </p:sp>
    </p:spTree>
    <p:extLst>
      <p:ext uri="{BB962C8B-B14F-4D97-AF65-F5344CB8AC3E}">
        <p14:creationId xmlns:p14="http://schemas.microsoft.com/office/powerpoint/2010/main" val="3828379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47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picture containing building, text&#10;&#10;Description generated with very high confidence">
            <a:extLst>
              <a:ext uri="{FF2B5EF4-FFF2-40B4-BE49-F238E27FC236}">
                <a16:creationId xmlns:a16="http://schemas.microsoft.com/office/drawing/2014/main" id="{13694126-FCF8-4D56-80AE-1D57ED15031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24251" y="857250"/>
            <a:ext cx="5619750" cy="513876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7" name="Title 6">
            <a:extLst>
              <a:ext uri="{FF2B5EF4-FFF2-40B4-BE49-F238E27FC236}">
                <a16:creationId xmlns:a16="http://schemas.microsoft.com/office/drawing/2014/main" id="{7875C19A-1AAE-476A-A316-A2CF92D763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623" y="1225442"/>
            <a:ext cx="3810002" cy="4247317"/>
          </a:xfrm>
        </p:spPr>
        <p:txBody>
          <a:bodyPr vert="horz" wrap="square" lIns="91440" tIns="45720" rIns="91440" bIns="45720" rtlCol="0" anchor="ctr">
            <a:spAutoFit/>
          </a:bodyPr>
          <a:lstStyle/>
          <a:p>
            <a:pPr algn="ctr"/>
            <a:r>
              <a:rPr lang="en-US" sz="5400" spc="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</a:rPr>
              <a:t>How tragic to miss heaven for being unprepared!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E9800F6-D571-48C4-8466-12AA1ADB65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66619" y="6494651"/>
            <a:ext cx="570728" cy="314067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C263D6C4-4840-40CC-AC84-17E24B3B7BDE}" type="slidenum">
              <a:rPr lang="en-US" sz="1400">
                <a:solidFill>
                  <a:schemeClr val="tx1"/>
                </a:solidFill>
                <a:latin typeface="Corbel" panose="020B0503020204020204" pitchFamily="34" charset="0"/>
              </a:rPr>
              <a:pPr>
                <a:spcAft>
                  <a:spcPts val="600"/>
                </a:spcAft>
              </a:pPr>
              <a:t>12</a:t>
            </a:fld>
            <a:endParaRPr lang="en-US" sz="1400" dirty="0">
              <a:solidFill>
                <a:schemeClr val="tx1"/>
              </a:solidFill>
              <a:latin typeface="Corbel" panose="020B0503020204020204" pitchFamily="34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7660982-D1B7-4D94-96A7-7B97B1F016BF}"/>
              </a:ext>
            </a:extLst>
          </p:cNvPr>
          <p:cNvSpPr/>
          <p:nvPr/>
        </p:nvSpPr>
        <p:spPr>
          <a:xfrm>
            <a:off x="4391564" y="5996014"/>
            <a:ext cx="4517583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dirty="0">
                <a:ln w="12700">
                  <a:solidFill>
                    <a:schemeClr val="accent1"/>
                  </a:solidFill>
                  <a:prstDash val="solid"/>
                </a:ln>
                <a:effectLst>
                  <a:outerShdw dist="38100" dir="2640000" algn="bl" rotWithShape="0">
                    <a:schemeClr val="accent1"/>
                  </a:outerShdw>
                </a:effectLst>
                <a:latin typeface="Corbel" panose="020B0503020204020204" pitchFamily="34" charset="0"/>
              </a:rPr>
              <a:t>Matthew 25:11-12</a:t>
            </a:r>
          </a:p>
        </p:txBody>
      </p:sp>
    </p:spTree>
    <p:extLst>
      <p:ext uri="{BB962C8B-B14F-4D97-AF65-F5344CB8AC3E}">
        <p14:creationId xmlns:p14="http://schemas.microsoft.com/office/powerpoint/2010/main" val="26774834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EF2BC084-E6DB-4DE7-B309-042A85EBA70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286250" y="724752"/>
            <a:ext cx="4838699" cy="5324535"/>
          </a:xfrm>
          <a:solidFill>
            <a:schemeClr val="tx1"/>
          </a:solidFill>
        </p:spPr>
        <p:txBody>
          <a:bodyPr vert="horz" wrap="square" lIns="91440" tIns="45720" rIns="91440" bIns="45720" rtlCol="0" anchor="ctr">
            <a:spAutoFit/>
          </a:bodyPr>
          <a:lstStyle/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US" sz="4400" b="1" dirty="0">
                <a:latin typeface="Corbel" panose="020B0503020204020204" pitchFamily="34" charset="0"/>
                <a:cs typeface="+mn-cs"/>
              </a:rPr>
              <a:t>For success</a:t>
            </a:r>
          </a:p>
          <a:p>
            <a:pPr lvl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US" sz="4000" dirty="0">
                <a:latin typeface="Corbel" panose="020B0503020204020204" pitchFamily="34" charset="0"/>
                <a:cs typeface="+mn-cs"/>
              </a:rPr>
              <a:t>Joshua.</a:t>
            </a:r>
            <a:br>
              <a:rPr lang="en-US" sz="4000" dirty="0">
                <a:latin typeface="Corbel" panose="020B0503020204020204" pitchFamily="34" charset="0"/>
                <a:cs typeface="+mn-cs"/>
              </a:rPr>
            </a:br>
            <a:r>
              <a:rPr lang="en-US" sz="4000" dirty="0">
                <a:latin typeface="Corbel" panose="020B0503020204020204" pitchFamily="34" charset="0"/>
                <a:cs typeface="+mn-cs"/>
              </a:rPr>
              <a:t> Joshua 1:10-11</a:t>
            </a:r>
          </a:p>
          <a:p>
            <a:pPr lvl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US" sz="4000" dirty="0">
                <a:latin typeface="Corbel" panose="020B0503020204020204" pitchFamily="34" charset="0"/>
                <a:cs typeface="+mn-cs"/>
              </a:rPr>
              <a:t>John. Isaiah 40:3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US" sz="4400" b="1" dirty="0">
                <a:latin typeface="Corbel" panose="020B0503020204020204" pitchFamily="34" charset="0"/>
                <a:cs typeface="+mn-cs"/>
              </a:rPr>
              <a:t>Unprepared: Shame, hurt, harm, danger.</a:t>
            </a:r>
            <a:br>
              <a:rPr lang="en-US" sz="4400" dirty="0">
                <a:latin typeface="Corbel" panose="020B0503020204020204" pitchFamily="34" charset="0"/>
                <a:cs typeface="+mn-cs"/>
              </a:rPr>
            </a:br>
            <a:r>
              <a:rPr lang="en-US" sz="4400" dirty="0">
                <a:latin typeface="Corbel" panose="020B0503020204020204" pitchFamily="34" charset="0"/>
                <a:cs typeface="+mn-cs"/>
              </a:rPr>
              <a:t>2 Corinthians 9:3-4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7875C19A-1AAE-476A-A316-A2CF92D763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930" y="2587793"/>
            <a:ext cx="4114800" cy="1015663"/>
          </a:xfrm>
        </p:spPr>
        <p:txBody>
          <a:bodyPr vert="horz" wrap="square" lIns="91440" tIns="45720" rIns="91440" bIns="45720" rtlCol="0" anchor="ctr">
            <a:spAutoFit/>
          </a:bodyPr>
          <a:lstStyle/>
          <a:p>
            <a:pPr algn="ctr"/>
            <a:r>
              <a:rPr lang="en-US" sz="6000" spc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</a:rPr>
              <a:t>Preparation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E9800F6-D571-48C4-8466-12AA1ADB65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811908" y="6437693"/>
            <a:ext cx="570728" cy="314067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C263D6C4-4840-40CC-AC84-17E24B3B7BDE}" type="slidenum">
              <a:rPr lang="en-US" sz="1400">
                <a:solidFill>
                  <a:schemeClr val="tx1"/>
                </a:solidFill>
                <a:latin typeface="Corbel" panose="020B0503020204020204" pitchFamily="34" charset="0"/>
              </a:rPr>
              <a:pPr>
                <a:spcAft>
                  <a:spcPts val="600"/>
                </a:spcAft>
              </a:pPr>
              <a:t>2</a:t>
            </a:fld>
            <a:endParaRPr lang="en-US" sz="1400" dirty="0">
              <a:solidFill>
                <a:schemeClr val="tx1"/>
              </a:solidFill>
              <a:latin typeface="Corbel" panose="020B05030202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34860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7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7875C19A-1AAE-476A-A316-A2CF92D763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640" y="2459504"/>
            <a:ext cx="4149090" cy="1938992"/>
          </a:xfrm>
        </p:spPr>
        <p:txBody>
          <a:bodyPr vert="horz" wrap="square" lIns="91440" tIns="45720" rIns="91440" bIns="45720" rtlCol="0" anchor="ctr">
            <a:spAutoFit/>
          </a:bodyPr>
          <a:lstStyle/>
          <a:p>
            <a:pPr algn="ctr"/>
            <a:r>
              <a:rPr lang="en-US" sz="6000" spc="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</a:rPr>
              <a:t>Unprepared Spiritually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E9800F6-D571-48C4-8466-12AA1ADB65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811908" y="6437693"/>
            <a:ext cx="570728" cy="314067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C263D6C4-4840-40CC-AC84-17E24B3B7BDE}" type="slidenum">
              <a:rPr lang="en-US" sz="1400">
                <a:solidFill>
                  <a:schemeClr val="tx1"/>
                </a:solidFill>
                <a:latin typeface="Corbel" panose="020B0503020204020204" pitchFamily="34" charset="0"/>
              </a:rPr>
              <a:pPr>
                <a:spcAft>
                  <a:spcPts val="600"/>
                </a:spcAft>
              </a:pPr>
              <a:t>3</a:t>
            </a:fld>
            <a:endParaRPr lang="en-US" sz="1400" dirty="0">
              <a:solidFill>
                <a:schemeClr val="tx1"/>
              </a:solidFill>
              <a:latin typeface="Corbel" panose="020B0503020204020204" pitchFamily="34" charset="0"/>
            </a:endParaRP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EF2BC084-E6DB-4DE7-B309-042A85EBA70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396740" y="289679"/>
            <a:ext cx="4579620" cy="6278642"/>
          </a:xfrm>
          <a:solidFill>
            <a:schemeClr val="tx1"/>
          </a:solidFill>
        </p:spPr>
        <p:txBody>
          <a:bodyPr vert="horz" lIns="91440" tIns="45720" rIns="91440" bIns="45720" rtlCol="0" anchor="ctr">
            <a:spAutoFit/>
          </a:bodyPr>
          <a:lstStyle/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US" sz="4400" b="1" dirty="0">
                <a:latin typeface="Corbel" panose="020B0503020204020204" pitchFamily="34" charset="0"/>
                <a:cs typeface="+mn-cs"/>
              </a:rPr>
              <a:t>Parable of virgins.</a:t>
            </a:r>
            <a:br>
              <a:rPr lang="en-US" sz="4400" dirty="0">
                <a:latin typeface="Corbel" panose="020B0503020204020204" pitchFamily="34" charset="0"/>
                <a:cs typeface="+mn-cs"/>
              </a:rPr>
            </a:br>
            <a:r>
              <a:rPr lang="en-US" sz="4400" dirty="0">
                <a:latin typeface="Corbel" panose="020B0503020204020204" pitchFamily="34" charset="0"/>
                <a:cs typeface="+mn-cs"/>
              </a:rPr>
              <a:t>Matthew 25:1-13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US" sz="4400" b="1" dirty="0">
                <a:latin typeface="Corbel" panose="020B0503020204020204" pitchFamily="34" charset="0"/>
                <a:cs typeface="+mn-cs"/>
              </a:rPr>
              <a:t>Preparation alone is not enough.</a:t>
            </a:r>
          </a:p>
          <a:p>
            <a:pPr lvl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US" sz="4400" b="1" dirty="0">
                <a:latin typeface="Corbel" panose="020B0503020204020204" pitchFamily="34" charset="0"/>
                <a:cs typeface="+mn-cs"/>
              </a:rPr>
              <a:t>Must do what we prepare to do.</a:t>
            </a:r>
          </a:p>
        </p:txBody>
      </p:sp>
    </p:spTree>
    <p:extLst>
      <p:ext uri="{BB962C8B-B14F-4D97-AF65-F5344CB8AC3E}">
        <p14:creationId xmlns:p14="http://schemas.microsoft.com/office/powerpoint/2010/main" val="34095609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47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7875C19A-1AAE-476A-A316-A2CF92D763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20045"/>
            <a:ext cx="9144000" cy="1569660"/>
          </a:xfrm>
        </p:spPr>
        <p:txBody>
          <a:bodyPr vert="horz" wrap="square" lIns="91440" tIns="45720" rIns="91440" bIns="45720" rtlCol="0" anchor="ctr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4800" spc="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</a:rPr>
              <a:t>When We Are Not Prepared For</a:t>
            </a:r>
            <a:br>
              <a:rPr lang="en-US" sz="4800" spc="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</a:rPr>
            </a:br>
            <a:r>
              <a:rPr lang="en-US" sz="4800" spc="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</a:rPr>
              <a:t>The Lord’s Return We Are Being …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E9800F6-D571-48C4-8466-12AA1ADB65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872658" y="6380736"/>
            <a:ext cx="570728" cy="314067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C263D6C4-4840-40CC-AC84-17E24B3B7BDE}" type="slidenum">
              <a:rPr lang="en-US" sz="1400">
                <a:solidFill>
                  <a:schemeClr val="tx1"/>
                </a:solidFill>
                <a:latin typeface="Corbel" panose="020B0503020204020204" pitchFamily="34" charset="0"/>
              </a:rPr>
              <a:pPr>
                <a:spcAft>
                  <a:spcPts val="600"/>
                </a:spcAft>
              </a:pPr>
              <a:t>4</a:t>
            </a:fld>
            <a:endParaRPr lang="en-US" sz="1400" dirty="0">
              <a:solidFill>
                <a:schemeClr val="tx1"/>
              </a:solidFill>
              <a:latin typeface="Corbel" panose="020B0503020204020204" pitchFamily="34" charset="0"/>
            </a:endParaRP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EF2BC084-E6DB-4DE7-B309-042A85EBA70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52399" y="1853259"/>
            <a:ext cx="8886825" cy="4770537"/>
          </a:xfrm>
          <a:solidFill>
            <a:schemeClr val="tx1"/>
          </a:solidFill>
        </p:spPr>
        <p:txBody>
          <a:bodyPr vert="horz" wrap="square" lIns="91440" tIns="45720" rIns="91440" bIns="45720" rtlCol="0">
            <a:spAutoFit/>
          </a:bodyPr>
          <a:lstStyle/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US" sz="3800" b="1" dirty="0">
                <a:solidFill>
                  <a:srgbClr val="000000"/>
                </a:solidFill>
                <a:latin typeface="Corbel" panose="020B0503020204020204" pitchFamily="34" charset="0"/>
                <a:cs typeface="+mn-cs"/>
              </a:rPr>
              <a:t>Foolish.</a:t>
            </a:r>
            <a:r>
              <a:rPr lang="en-US" sz="3800" dirty="0">
                <a:solidFill>
                  <a:srgbClr val="000000"/>
                </a:solidFill>
                <a:latin typeface="Corbel" panose="020B0503020204020204" pitchFamily="34" charset="0"/>
                <a:cs typeface="+mn-cs"/>
              </a:rPr>
              <a:t> Matthew 25:2; Ephesians 5:15-16</a:t>
            </a:r>
          </a:p>
          <a:p>
            <a:pPr lvl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US" sz="3800" dirty="0">
                <a:solidFill>
                  <a:srgbClr val="000000"/>
                </a:solidFill>
                <a:latin typeface="Corbel" panose="020B0503020204020204" pitchFamily="34" charset="0"/>
                <a:cs typeface="+mn-cs"/>
              </a:rPr>
              <a:t>Idle (lazy). Proverbs 6:6-11</a:t>
            </a:r>
          </a:p>
          <a:p>
            <a:pPr lvl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US" sz="3800" dirty="0">
                <a:solidFill>
                  <a:srgbClr val="000000"/>
                </a:solidFill>
                <a:latin typeface="Corbel" panose="020B0503020204020204" pitchFamily="34" charset="0"/>
                <a:cs typeface="+mn-cs"/>
              </a:rPr>
              <a:t>Spiritually lazy. Hebrews 6:9-12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US" sz="3800" b="1" dirty="0">
                <a:solidFill>
                  <a:srgbClr val="000000"/>
                </a:solidFill>
                <a:latin typeface="Corbel" panose="020B0503020204020204" pitchFamily="34" charset="0"/>
              </a:rPr>
              <a:t>Wasteful.</a:t>
            </a:r>
            <a:r>
              <a:rPr lang="en-US" sz="3800" dirty="0">
                <a:solidFill>
                  <a:srgbClr val="000000"/>
                </a:solidFill>
                <a:latin typeface="Corbel" panose="020B0503020204020204" pitchFamily="34" charset="0"/>
              </a:rPr>
              <a:t> Ephesians 5:16</a:t>
            </a:r>
            <a:br>
              <a:rPr lang="en-US" sz="3800" dirty="0">
                <a:solidFill>
                  <a:srgbClr val="000000"/>
                </a:solidFill>
                <a:latin typeface="Corbel" panose="020B0503020204020204" pitchFamily="34" charset="0"/>
              </a:rPr>
            </a:br>
            <a:r>
              <a:rPr lang="en-US" sz="3800" dirty="0">
                <a:solidFill>
                  <a:srgbClr val="000000"/>
                </a:solidFill>
                <a:latin typeface="Corbel" panose="020B0503020204020204" pitchFamily="34" charset="0"/>
              </a:rPr>
              <a:t>(Matthew 25:8-12)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US" sz="3800" b="1" dirty="0">
                <a:solidFill>
                  <a:srgbClr val="000000"/>
                </a:solidFill>
                <a:latin typeface="Corbel" panose="020B0503020204020204" pitchFamily="34" charset="0"/>
              </a:rPr>
              <a:t>Self-centered and self-indulgent.</a:t>
            </a:r>
            <a:br>
              <a:rPr lang="en-US" sz="3800" b="1" dirty="0">
                <a:solidFill>
                  <a:srgbClr val="000000"/>
                </a:solidFill>
                <a:latin typeface="Corbel" panose="020B0503020204020204" pitchFamily="34" charset="0"/>
              </a:rPr>
            </a:br>
            <a:r>
              <a:rPr lang="en-US" sz="3800" dirty="0">
                <a:solidFill>
                  <a:srgbClr val="000000"/>
                </a:solidFill>
                <a:latin typeface="Corbel" panose="020B0503020204020204" pitchFamily="34" charset="0"/>
              </a:rPr>
              <a:t>Luke 12:15-21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US" sz="3800" b="1" dirty="0">
                <a:solidFill>
                  <a:srgbClr val="000000"/>
                </a:solidFill>
                <a:latin typeface="Corbel" panose="020B0503020204020204" pitchFamily="34" charset="0"/>
              </a:rPr>
              <a:t>Unfaithful.</a:t>
            </a:r>
            <a:r>
              <a:rPr lang="en-US" sz="3800" dirty="0">
                <a:solidFill>
                  <a:srgbClr val="000000"/>
                </a:solidFill>
                <a:latin typeface="Corbel" panose="020B0503020204020204" pitchFamily="34" charset="0"/>
              </a:rPr>
              <a:t> Matthew 24:42-51</a:t>
            </a:r>
            <a:endParaRPr lang="en-US" sz="3800" b="1" dirty="0">
              <a:solidFill>
                <a:srgbClr val="000000"/>
              </a:solidFill>
              <a:latin typeface="Corbel" panose="020B05030202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35493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7875C19A-1AAE-476A-A316-A2CF92D763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771" y="1764090"/>
            <a:ext cx="4149090" cy="3139321"/>
          </a:xfrm>
        </p:spPr>
        <p:txBody>
          <a:bodyPr vert="horz" wrap="square" lIns="91440" tIns="45720" rIns="91440" bIns="45720" rtlCol="0" anchor="ctr">
            <a:spAutoFit/>
          </a:bodyPr>
          <a:lstStyle/>
          <a:p>
            <a:pPr algn="ctr"/>
            <a:r>
              <a:rPr lang="en-US" sz="6600" spc="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</a:rPr>
              <a:t>Must Prepare For …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E9800F6-D571-48C4-8466-12AA1ADB65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811908" y="6437693"/>
            <a:ext cx="570728" cy="314067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C263D6C4-4840-40CC-AC84-17E24B3B7BDE}" type="slidenum">
              <a:rPr lang="en-US" sz="1400">
                <a:solidFill>
                  <a:schemeClr val="tx1"/>
                </a:solidFill>
                <a:latin typeface="Corbel" panose="020B0503020204020204" pitchFamily="34" charset="0"/>
              </a:rPr>
              <a:pPr>
                <a:spcAft>
                  <a:spcPts val="600"/>
                </a:spcAft>
              </a:pPr>
              <a:t>5</a:t>
            </a:fld>
            <a:endParaRPr lang="en-US" sz="1400" dirty="0">
              <a:solidFill>
                <a:schemeClr val="tx1"/>
              </a:solidFill>
              <a:latin typeface="Corbel" panose="020B0503020204020204" pitchFamily="34" charset="0"/>
            </a:endParaRP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EF2BC084-E6DB-4DE7-B309-042A85EBA70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924300" y="653257"/>
            <a:ext cx="5154929" cy="5816977"/>
          </a:xfrm>
          <a:solidFill>
            <a:schemeClr val="tx1"/>
          </a:solidFill>
        </p:spPr>
        <p:txBody>
          <a:bodyPr vert="horz" lIns="91440" tIns="45720" rIns="91440" bIns="45720" rtlCol="0" anchor="ctr">
            <a:spAutoFit/>
          </a:bodyPr>
          <a:lstStyle/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US" sz="4400" b="1" dirty="0">
                <a:latin typeface="Corbel" panose="020B0503020204020204" pitchFamily="34" charset="0"/>
                <a:cs typeface="+mn-cs"/>
              </a:rPr>
              <a:t>Death.</a:t>
            </a:r>
            <a:br>
              <a:rPr lang="en-US" sz="4400" dirty="0">
                <a:latin typeface="Corbel" panose="020B0503020204020204" pitchFamily="34" charset="0"/>
                <a:cs typeface="+mn-cs"/>
              </a:rPr>
            </a:br>
            <a:r>
              <a:rPr lang="en-US" sz="4400" dirty="0">
                <a:latin typeface="Corbel" panose="020B0503020204020204" pitchFamily="34" charset="0"/>
                <a:cs typeface="+mn-cs"/>
              </a:rPr>
              <a:t>Hebrews 9:27</a:t>
            </a:r>
            <a:br>
              <a:rPr lang="en-US" sz="4400" dirty="0">
                <a:latin typeface="Corbel" panose="020B0503020204020204" pitchFamily="34" charset="0"/>
                <a:cs typeface="+mn-cs"/>
              </a:rPr>
            </a:br>
            <a:r>
              <a:rPr lang="en-US" sz="4400" dirty="0">
                <a:latin typeface="Corbel" panose="020B0503020204020204" pitchFamily="34" charset="0"/>
                <a:cs typeface="+mn-cs"/>
              </a:rPr>
              <a:t>(2 Kings 20:1)</a:t>
            </a:r>
          </a:p>
          <a:p>
            <a:pPr lvl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US" sz="4000" dirty="0">
                <a:latin typeface="Corbel" panose="020B0503020204020204" pitchFamily="34" charset="0"/>
                <a:cs typeface="+mn-cs"/>
              </a:rPr>
              <a:t>Obey gospel.</a:t>
            </a:r>
            <a:br>
              <a:rPr lang="en-US" sz="4000" dirty="0">
                <a:latin typeface="Corbel" panose="020B0503020204020204" pitchFamily="34" charset="0"/>
                <a:cs typeface="+mn-cs"/>
              </a:rPr>
            </a:br>
            <a:r>
              <a:rPr lang="en-US" sz="4000" dirty="0">
                <a:latin typeface="Corbel" panose="020B0503020204020204" pitchFamily="34" charset="0"/>
                <a:cs typeface="+mn-cs"/>
              </a:rPr>
              <a:t>Romans 6:16-18, 23</a:t>
            </a:r>
          </a:p>
          <a:p>
            <a:pPr lvl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US" sz="4000" dirty="0">
                <a:latin typeface="Corbel" panose="020B0503020204020204" pitchFamily="34" charset="0"/>
                <a:cs typeface="+mn-cs"/>
              </a:rPr>
              <a:t>Repent.</a:t>
            </a:r>
            <a:br>
              <a:rPr lang="en-US" sz="4000" dirty="0">
                <a:latin typeface="Corbel" panose="020B0503020204020204" pitchFamily="34" charset="0"/>
                <a:cs typeface="+mn-cs"/>
              </a:rPr>
            </a:br>
            <a:r>
              <a:rPr lang="en-US" sz="4000" dirty="0">
                <a:latin typeface="Corbel" panose="020B0503020204020204" pitchFamily="34" charset="0"/>
                <a:cs typeface="+mn-cs"/>
              </a:rPr>
              <a:t>2 Peter 3:9-10</a:t>
            </a:r>
          </a:p>
          <a:p>
            <a:pPr lvl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US" sz="4000" dirty="0">
                <a:latin typeface="Corbel" panose="020B0503020204020204" pitchFamily="34" charset="0"/>
                <a:cs typeface="+mn-cs"/>
              </a:rPr>
              <a:t>What hinders you?</a:t>
            </a:r>
            <a:br>
              <a:rPr lang="en-US" sz="4000" dirty="0">
                <a:latin typeface="Corbel" panose="020B0503020204020204" pitchFamily="34" charset="0"/>
                <a:cs typeface="+mn-cs"/>
              </a:rPr>
            </a:br>
            <a:r>
              <a:rPr lang="en-US" sz="4000" dirty="0">
                <a:latin typeface="Corbel" panose="020B0503020204020204" pitchFamily="34" charset="0"/>
                <a:cs typeface="+mn-cs"/>
              </a:rPr>
              <a:t>Acts 8:36</a:t>
            </a:r>
          </a:p>
        </p:txBody>
      </p:sp>
    </p:spTree>
    <p:extLst>
      <p:ext uri="{BB962C8B-B14F-4D97-AF65-F5344CB8AC3E}">
        <p14:creationId xmlns:p14="http://schemas.microsoft.com/office/powerpoint/2010/main" val="30570370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7875C19A-1AAE-476A-A316-A2CF92D763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312" y="1859340"/>
            <a:ext cx="3027810" cy="3139321"/>
          </a:xfrm>
        </p:spPr>
        <p:txBody>
          <a:bodyPr vert="horz" wrap="square" lIns="91440" tIns="45720" rIns="91440" bIns="45720" rtlCol="0" anchor="ctr">
            <a:spAutoFit/>
          </a:bodyPr>
          <a:lstStyle/>
          <a:p>
            <a:pPr algn="ctr"/>
            <a:r>
              <a:rPr lang="en-US" sz="6600" spc="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</a:rPr>
              <a:t>Must Prepare For …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E9800F6-D571-48C4-8466-12AA1ADB65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811908" y="6437693"/>
            <a:ext cx="570728" cy="314067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C263D6C4-4840-40CC-AC84-17E24B3B7BDE}" type="slidenum">
              <a:rPr lang="en-US" sz="1400">
                <a:solidFill>
                  <a:schemeClr val="tx1"/>
                </a:solidFill>
                <a:latin typeface="Corbel" panose="020B0503020204020204" pitchFamily="34" charset="0"/>
              </a:rPr>
              <a:pPr>
                <a:spcAft>
                  <a:spcPts val="600"/>
                </a:spcAft>
              </a:pPr>
              <a:t>6</a:t>
            </a:fld>
            <a:endParaRPr lang="en-US" sz="1400" dirty="0">
              <a:solidFill>
                <a:schemeClr val="tx1"/>
              </a:solidFill>
              <a:latin typeface="Corbel" panose="020B0503020204020204" pitchFamily="34" charset="0"/>
            </a:endParaRP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EF2BC084-E6DB-4DE7-B309-042A85EBA70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214540" y="949568"/>
            <a:ext cx="5844619" cy="5016758"/>
          </a:xfrm>
          <a:solidFill>
            <a:schemeClr val="tx1"/>
          </a:solidFill>
        </p:spPr>
        <p:txBody>
          <a:bodyPr vert="horz" wrap="square" lIns="91440" tIns="45720" rIns="91440" bIns="45720" rtlCol="0" anchor="ctr">
            <a:spAutoFit/>
          </a:bodyPr>
          <a:lstStyle/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US" sz="4000" b="1" dirty="0">
                <a:latin typeface="Corbel" panose="020B0503020204020204" pitchFamily="34" charset="0"/>
                <a:cs typeface="+mn-cs"/>
              </a:rPr>
              <a:t>Judgment.</a:t>
            </a:r>
            <a:br>
              <a:rPr lang="en-US" sz="4000" dirty="0">
                <a:latin typeface="Corbel" panose="020B0503020204020204" pitchFamily="34" charset="0"/>
                <a:cs typeface="+mn-cs"/>
              </a:rPr>
            </a:br>
            <a:r>
              <a:rPr lang="en-US" sz="4000" dirty="0">
                <a:latin typeface="Corbel" panose="020B0503020204020204" pitchFamily="34" charset="0"/>
                <a:cs typeface="+mn-cs"/>
              </a:rPr>
              <a:t>Hebrews 9:27; Amos 4:12</a:t>
            </a:r>
          </a:p>
          <a:p>
            <a:pPr lvl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US" sz="4000" dirty="0">
                <a:latin typeface="Corbel" panose="020B0503020204020204" pitchFamily="34" charset="0"/>
                <a:cs typeface="+mn-cs"/>
              </a:rPr>
              <a:t>Avoid sin: Watch and pray. Luke 21:33-36</a:t>
            </a:r>
          </a:p>
          <a:p>
            <a:pPr lvl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US" sz="4000" dirty="0">
                <a:latin typeface="Corbel" panose="020B0503020204020204" pitchFamily="34" charset="0"/>
                <a:cs typeface="+mn-cs"/>
              </a:rPr>
              <a:t>Faithful living.</a:t>
            </a:r>
            <a:br>
              <a:rPr lang="en-US" sz="4000" dirty="0">
                <a:latin typeface="Corbel" panose="020B0503020204020204" pitchFamily="34" charset="0"/>
                <a:cs typeface="+mn-cs"/>
              </a:rPr>
            </a:br>
            <a:r>
              <a:rPr lang="en-US" sz="4000" dirty="0">
                <a:latin typeface="Corbel" panose="020B0503020204020204" pitchFamily="34" charset="0"/>
                <a:cs typeface="+mn-cs"/>
              </a:rPr>
              <a:t>Romans 2:3-11 (7, 10)</a:t>
            </a:r>
          </a:p>
          <a:p>
            <a:pPr lvl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US" sz="4000" cap="small" dirty="0">
                <a:latin typeface="Corbel" panose="020B0503020204020204" pitchFamily="34" charset="0"/>
                <a:cs typeface="+mn-cs"/>
              </a:rPr>
              <a:t>Be Saved – Be Faithful</a:t>
            </a:r>
            <a:br>
              <a:rPr lang="en-US" sz="4000" cap="small" dirty="0">
                <a:latin typeface="Corbel" panose="020B0503020204020204" pitchFamily="34" charset="0"/>
                <a:cs typeface="+mn-cs"/>
              </a:rPr>
            </a:br>
            <a:r>
              <a:rPr lang="en-US" sz="4000" cap="small" dirty="0">
                <a:latin typeface="Corbel" panose="020B0503020204020204" pitchFamily="34" charset="0"/>
                <a:cs typeface="+mn-cs"/>
              </a:rPr>
              <a:t>– Be Growing</a:t>
            </a:r>
          </a:p>
        </p:txBody>
      </p:sp>
    </p:spTree>
    <p:extLst>
      <p:ext uri="{BB962C8B-B14F-4D97-AF65-F5344CB8AC3E}">
        <p14:creationId xmlns:p14="http://schemas.microsoft.com/office/powerpoint/2010/main" val="36854855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7875C19A-1AAE-476A-A316-A2CF92D763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0497" y="1859340"/>
            <a:ext cx="3056090" cy="3139321"/>
          </a:xfrm>
        </p:spPr>
        <p:txBody>
          <a:bodyPr vert="horz" wrap="square" lIns="91440" tIns="45720" rIns="91440" bIns="45720" rtlCol="0" anchor="ctr">
            <a:spAutoFit/>
          </a:bodyPr>
          <a:lstStyle/>
          <a:p>
            <a:pPr algn="ctr"/>
            <a:r>
              <a:rPr lang="en-US" sz="6600" spc="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</a:rPr>
              <a:t>Must Prepare For …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E9800F6-D571-48C4-8466-12AA1ADB65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811908" y="6437693"/>
            <a:ext cx="570728" cy="314067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C263D6C4-4840-40CC-AC84-17E24B3B7BDE}" type="slidenum">
              <a:rPr lang="en-US" sz="1400">
                <a:solidFill>
                  <a:schemeClr val="tx1"/>
                </a:solidFill>
                <a:latin typeface="Corbel" panose="020B0503020204020204" pitchFamily="34" charset="0"/>
              </a:rPr>
              <a:pPr>
                <a:spcAft>
                  <a:spcPts val="600"/>
                </a:spcAft>
              </a:pPr>
              <a:t>7</a:t>
            </a:fld>
            <a:endParaRPr lang="en-US" sz="1400" dirty="0">
              <a:solidFill>
                <a:schemeClr val="tx1"/>
              </a:solidFill>
              <a:latin typeface="Corbel" panose="020B0503020204020204" pitchFamily="34" charset="0"/>
            </a:endParaRP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EF2BC084-E6DB-4DE7-B309-042A85EBA70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337090" y="930255"/>
            <a:ext cx="5768223" cy="5262979"/>
          </a:xfrm>
          <a:solidFill>
            <a:schemeClr val="tx1"/>
          </a:solidFill>
        </p:spPr>
        <p:txBody>
          <a:bodyPr vert="horz" wrap="square" lIns="91440" tIns="45720" rIns="91440" bIns="45720" rtlCol="0" anchor="ctr">
            <a:spAutoFit/>
          </a:bodyPr>
          <a:lstStyle/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US" sz="4200" b="1" dirty="0">
                <a:latin typeface="Corbel" panose="020B0503020204020204" pitchFamily="34" charset="0"/>
                <a:cs typeface="+mn-cs"/>
              </a:rPr>
              <a:t>Life.</a:t>
            </a:r>
            <a:r>
              <a:rPr lang="en-US" sz="4200" dirty="0">
                <a:latin typeface="Corbel" panose="020B0503020204020204" pitchFamily="34" charset="0"/>
                <a:cs typeface="+mn-cs"/>
              </a:rPr>
              <a:t> James 4:13-17</a:t>
            </a:r>
          </a:p>
          <a:p>
            <a:pPr lvl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US" sz="4200" dirty="0">
                <a:latin typeface="Corbel" panose="020B0503020204020204" pitchFamily="34" charset="0"/>
                <a:cs typeface="+mn-cs"/>
              </a:rPr>
              <a:t>In youth.</a:t>
            </a:r>
            <a:br>
              <a:rPr lang="en-US" sz="4200" dirty="0">
                <a:latin typeface="Corbel" panose="020B0503020204020204" pitchFamily="34" charset="0"/>
                <a:cs typeface="+mn-cs"/>
              </a:rPr>
            </a:br>
            <a:r>
              <a:rPr lang="en-US" sz="4200" dirty="0">
                <a:latin typeface="Corbel" panose="020B0503020204020204" pitchFamily="34" charset="0"/>
                <a:cs typeface="+mn-cs"/>
              </a:rPr>
              <a:t>Ecclesiastes 11:9-12:1</a:t>
            </a:r>
          </a:p>
          <a:p>
            <a:pPr lvl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US" sz="4200" dirty="0">
                <a:latin typeface="Corbel" panose="020B0503020204020204" pitchFamily="34" charset="0"/>
                <a:cs typeface="+mn-cs"/>
              </a:rPr>
              <a:t>In old age. </a:t>
            </a:r>
            <a:r>
              <a:rPr lang="en-US" sz="4200" dirty="0">
                <a:latin typeface="Corbel" panose="020B0503020204020204" pitchFamily="34" charset="0"/>
              </a:rPr>
              <a:t>Ecclesiastes </a:t>
            </a:r>
            <a:r>
              <a:rPr lang="en-US" sz="4200" dirty="0">
                <a:latin typeface="Corbel" panose="020B0503020204020204" pitchFamily="34" charset="0"/>
                <a:cs typeface="+mn-cs"/>
              </a:rPr>
              <a:t>12:1ff</a:t>
            </a:r>
            <a:endParaRPr lang="en-US" sz="4200" cap="small" dirty="0">
              <a:latin typeface="Corbel" panose="020B0503020204020204" pitchFamily="34" charset="0"/>
              <a:cs typeface="+mn-cs"/>
            </a:endParaRPr>
          </a:p>
          <a:p>
            <a:pPr lvl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US" sz="4200" dirty="0">
                <a:latin typeface="Corbel" panose="020B0503020204020204" pitchFamily="34" charset="0"/>
                <a:cs typeface="+mn-cs"/>
              </a:rPr>
              <a:t>Whole of our existence. Ecclesiastes 12:13-14</a:t>
            </a:r>
          </a:p>
        </p:txBody>
      </p:sp>
    </p:spTree>
    <p:extLst>
      <p:ext uri="{BB962C8B-B14F-4D97-AF65-F5344CB8AC3E}">
        <p14:creationId xmlns:p14="http://schemas.microsoft.com/office/powerpoint/2010/main" val="6297531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7875C19A-1AAE-476A-A316-A2CF92D763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543870"/>
            <a:ext cx="9144000" cy="1107996"/>
          </a:xfrm>
        </p:spPr>
        <p:txBody>
          <a:bodyPr vert="horz" wrap="square" lIns="91440" tIns="45720" rIns="91440" bIns="45720" rtlCol="0" anchor="ctr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6600" spc="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</a:rPr>
              <a:t>Preparation is Essential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E9800F6-D571-48C4-8466-12AA1ADB65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872658" y="6380736"/>
            <a:ext cx="570728" cy="314067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C263D6C4-4840-40CC-AC84-17E24B3B7BDE}" type="slidenum">
              <a:rPr lang="en-US" sz="1400">
                <a:solidFill>
                  <a:schemeClr val="tx1"/>
                </a:solidFill>
                <a:latin typeface="Corbel" panose="020B0503020204020204" pitchFamily="34" charset="0"/>
              </a:rPr>
              <a:pPr>
                <a:spcAft>
                  <a:spcPts val="600"/>
                </a:spcAft>
              </a:pPr>
              <a:t>8</a:t>
            </a:fld>
            <a:endParaRPr lang="en-US" sz="1400" dirty="0">
              <a:solidFill>
                <a:schemeClr val="tx1"/>
              </a:solidFill>
              <a:latin typeface="Corbel" panose="020B0503020204020204" pitchFamily="34" charset="0"/>
            </a:endParaRP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EF2BC084-E6DB-4DE7-B309-042A85EBA70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23825" y="2163039"/>
            <a:ext cx="8896350" cy="4154984"/>
          </a:xfrm>
          <a:solidFill>
            <a:schemeClr val="tx1"/>
          </a:solidFill>
        </p:spPr>
        <p:txBody>
          <a:bodyPr vert="horz" wrap="square" lIns="91440" tIns="45720" rIns="91440" bIns="45720" rtlCol="0">
            <a:spAutoFit/>
          </a:bodyPr>
          <a:lstStyle/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US" sz="4400" b="1" dirty="0">
                <a:solidFill>
                  <a:srgbClr val="000000"/>
                </a:solidFill>
                <a:latin typeface="Corbel" panose="020B0503020204020204" pitchFamily="34" charset="0"/>
                <a:cs typeface="+mn-cs"/>
              </a:rPr>
              <a:t>Husband / Wife.</a:t>
            </a:r>
            <a:r>
              <a:rPr lang="en-US" sz="4400" dirty="0">
                <a:solidFill>
                  <a:srgbClr val="000000"/>
                </a:solidFill>
                <a:latin typeface="Corbel" panose="020B0503020204020204" pitchFamily="34" charset="0"/>
                <a:cs typeface="+mn-cs"/>
              </a:rPr>
              <a:t> Ephesians 5:22-33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US" sz="4400" b="1" dirty="0">
                <a:solidFill>
                  <a:srgbClr val="000000"/>
                </a:solidFill>
                <a:latin typeface="Corbel" panose="020B0503020204020204" pitchFamily="34" charset="0"/>
                <a:cs typeface="+mn-cs"/>
              </a:rPr>
              <a:t>Parent.</a:t>
            </a:r>
            <a:r>
              <a:rPr lang="en-US" sz="4400" dirty="0">
                <a:solidFill>
                  <a:srgbClr val="000000"/>
                </a:solidFill>
                <a:latin typeface="Corbel" panose="020B0503020204020204" pitchFamily="34" charset="0"/>
                <a:cs typeface="+mn-cs"/>
              </a:rPr>
              <a:t> Judges 13:8; Ephesians 6:4</a:t>
            </a:r>
          </a:p>
          <a:p>
            <a:pPr lvl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US" sz="4400" dirty="0">
                <a:solidFill>
                  <a:srgbClr val="000000"/>
                </a:solidFill>
                <a:latin typeface="Corbel" panose="020B0503020204020204" pitchFamily="34" charset="0"/>
                <a:cs typeface="+mn-cs"/>
              </a:rPr>
              <a:t>Sacrifice time, money, energy …</a:t>
            </a:r>
          </a:p>
          <a:p>
            <a:pPr lvl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US" sz="4400" dirty="0">
                <a:solidFill>
                  <a:srgbClr val="000000"/>
                </a:solidFill>
                <a:latin typeface="Corbel" panose="020B0503020204020204" pitchFamily="34" charset="0"/>
                <a:cs typeface="+mn-cs"/>
              </a:rPr>
              <a:t>Wisdom and self-discipline to train. Proverbs 4:1-4, 10-13, 20-23 </a:t>
            </a:r>
            <a:br>
              <a:rPr lang="en-US" sz="4400" dirty="0">
                <a:solidFill>
                  <a:srgbClr val="000000"/>
                </a:solidFill>
                <a:latin typeface="Corbel" panose="020B0503020204020204" pitchFamily="34" charset="0"/>
                <a:cs typeface="+mn-cs"/>
              </a:rPr>
            </a:br>
            <a:r>
              <a:rPr lang="en-US" sz="4400" dirty="0">
                <a:solidFill>
                  <a:srgbClr val="000000"/>
                </a:solidFill>
                <a:latin typeface="Corbel" panose="020B0503020204020204" pitchFamily="34" charset="0"/>
                <a:cs typeface="+mn-cs"/>
              </a:rPr>
              <a:t>(Hebrews 12:6)</a:t>
            </a:r>
          </a:p>
        </p:txBody>
      </p:sp>
    </p:spTree>
    <p:extLst>
      <p:ext uri="{BB962C8B-B14F-4D97-AF65-F5344CB8AC3E}">
        <p14:creationId xmlns:p14="http://schemas.microsoft.com/office/powerpoint/2010/main" val="3312851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7875C19A-1AAE-476A-A316-A2CF92D763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543282"/>
            <a:ext cx="9144000" cy="1107996"/>
          </a:xfrm>
        </p:spPr>
        <p:txBody>
          <a:bodyPr vert="horz" wrap="square" lIns="91440" tIns="45720" rIns="91440" bIns="45720" rtlCol="0" anchor="ctr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6600" spc="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</a:rPr>
              <a:t>Preparation is Essential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E9800F6-D571-48C4-8466-12AA1ADB65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872658" y="6380736"/>
            <a:ext cx="570728" cy="314067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C263D6C4-4840-40CC-AC84-17E24B3B7BDE}" type="slidenum">
              <a:rPr lang="en-US" sz="1400">
                <a:solidFill>
                  <a:schemeClr val="tx1"/>
                </a:solidFill>
                <a:latin typeface="Corbel" panose="020B0503020204020204" pitchFamily="34" charset="0"/>
              </a:rPr>
              <a:pPr>
                <a:spcAft>
                  <a:spcPts val="600"/>
                </a:spcAft>
              </a:pPr>
              <a:t>9</a:t>
            </a:fld>
            <a:endParaRPr lang="en-US" sz="1400" dirty="0">
              <a:solidFill>
                <a:schemeClr val="tx1"/>
              </a:solidFill>
              <a:latin typeface="Corbel" panose="020B0503020204020204" pitchFamily="34" charset="0"/>
            </a:endParaRP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EF2BC084-E6DB-4DE7-B309-042A85EBA70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6200" y="1981230"/>
            <a:ext cx="9001125" cy="4524315"/>
          </a:xfrm>
          <a:solidFill>
            <a:schemeClr val="tx1"/>
          </a:solidFill>
        </p:spPr>
        <p:txBody>
          <a:bodyPr vert="horz" wrap="square" lIns="91440" tIns="45720" rIns="91440" bIns="45720" rtlCol="0">
            <a:spAutoFit/>
          </a:bodyPr>
          <a:lstStyle/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US" sz="3600" b="1" dirty="0">
                <a:solidFill>
                  <a:srgbClr val="000000"/>
                </a:solidFill>
                <a:latin typeface="Corbel" panose="020B0503020204020204" pitchFamily="34" charset="0"/>
                <a:cs typeface="+mn-cs"/>
              </a:rPr>
              <a:t>Bible student and teacher.</a:t>
            </a:r>
            <a:br>
              <a:rPr lang="en-US" sz="3600" dirty="0">
                <a:solidFill>
                  <a:srgbClr val="000000"/>
                </a:solidFill>
                <a:latin typeface="Corbel" panose="020B0503020204020204" pitchFamily="34" charset="0"/>
                <a:cs typeface="+mn-cs"/>
              </a:rPr>
            </a:br>
            <a:r>
              <a:rPr lang="en-US" sz="3600" dirty="0">
                <a:solidFill>
                  <a:srgbClr val="000000"/>
                </a:solidFill>
                <a:latin typeface="Corbel" panose="020B0503020204020204" pitchFamily="34" charset="0"/>
                <a:cs typeface="+mn-cs"/>
              </a:rPr>
              <a:t>2 Timothy 2:2, 15</a:t>
            </a:r>
          </a:p>
          <a:p>
            <a:pPr lvl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US" sz="3600" dirty="0">
                <a:solidFill>
                  <a:srgbClr val="000000"/>
                </a:solidFill>
                <a:latin typeface="Corbel" panose="020B0503020204020204" pitchFamily="34" charset="0"/>
                <a:cs typeface="+mn-cs"/>
              </a:rPr>
              <a:t>Accept the responsibility. James 3:1; Hebrews 5:12</a:t>
            </a:r>
          </a:p>
          <a:p>
            <a:pPr lvl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US" sz="3600" dirty="0">
                <a:solidFill>
                  <a:srgbClr val="000000"/>
                </a:solidFill>
                <a:latin typeface="Corbel" panose="020B0503020204020204" pitchFamily="34" charset="0"/>
                <a:cs typeface="+mn-cs"/>
              </a:rPr>
              <a:t>Equip yourself with the word.</a:t>
            </a:r>
            <a:br>
              <a:rPr lang="en-US" sz="3600" dirty="0">
                <a:solidFill>
                  <a:srgbClr val="000000"/>
                </a:solidFill>
                <a:latin typeface="Corbel" panose="020B0503020204020204" pitchFamily="34" charset="0"/>
                <a:cs typeface="+mn-cs"/>
              </a:rPr>
            </a:br>
            <a:r>
              <a:rPr lang="en-US" sz="3600" dirty="0">
                <a:solidFill>
                  <a:srgbClr val="000000"/>
                </a:solidFill>
                <a:latin typeface="Corbel" panose="020B0503020204020204" pitchFamily="34" charset="0"/>
                <a:cs typeface="+mn-cs"/>
              </a:rPr>
              <a:t> 1 Timothy 4:13, 15-16</a:t>
            </a:r>
          </a:p>
          <a:p>
            <a:pPr lvl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US" sz="3600" dirty="0">
                <a:solidFill>
                  <a:srgbClr val="000000"/>
                </a:solidFill>
                <a:latin typeface="Corbel" panose="020B0503020204020204" pitchFamily="34" charset="0"/>
                <a:cs typeface="+mn-cs"/>
              </a:rPr>
              <a:t>Live the word. 1 Timothy 4:12</a:t>
            </a:r>
          </a:p>
          <a:p>
            <a:pPr lvl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US" sz="3600" dirty="0">
                <a:solidFill>
                  <a:srgbClr val="000000"/>
                </a:solidFill>
                <a:latin typeface="Corbel" panose="020B0503020204020204" pitchFamily="34" charset="0"/>
                <a:cs typeface="+mn-cs"/>
              </a:rPr>
              <a:t>Suffering. 2 Timothy 3:12; Hebrews 10:32ff</a:t>
            </a:r>
          </a:p>
        </p:txBody>
      </p:sp>
    </p:spTree>
    <p:extLst>
      <p:ext uri="{BB962C8B-B14F-4D97-AF65-F5344CB8AC3E}">
        <p14:creationId xmlns:p14="http://schemas.microsoft.com/office/powerpoint/2010/main" val="4064818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Quotable">
  <a:themeElements>
    <a:clrScheme name="Blue Green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Quotabl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Quotable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Quotable" id="{39EC5628-30ED-4578-ACD8-9820EDB8E15A}" vid="{6F3559E9-1A4C-49D8-94D4-F41003531C4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TM03457503[[fn=Quotable]]</Template>
  <TotalTime>154</TotalTime>
  <Words>419</Words>
  <Application>Microsoft Office PowerPoint</Application>
  <PresentationFormat>On-screen Show (4:3)</PresentationFormat>
  <Paragraphs>68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0" baseType="lpstr">
      <vt:lpstr>Arial</vt:lpstr>
      <vt:lpstr>Calibri</vt:lpstr>
      <vt:lpstr>Century Gothic</vt:lpstr>
      <vt:lpstr>Corbel</vt:lpstr>
      <vt:lpstr>Trade Gothic LT Pro</vt:lpstr>
      <vt:lpstr>Wingdings</vt:lpstr>
      <vt:lpstr>Wingdings 2</vt:lpstr>
      <vt:lpstr>Quotable</vt:lpstr>
      <vt:lpstr>Five Were Wise – Five Were Foolish</vt:lpstr>
      <vt:lpstr>Preparation</vt:lpstr>
      <vt:lpstr>Unprepared Spiritually</vt:lpstr>
      <vt:lpstr>When We Are Not Prepared For The Lord’s Return We Are Being …</vt:lpstr>
      <vt:lpstr>Must Prepare For …</vt:lpstr>
      <vt:lpstr>Must Prepare For …</vt:lpstr>
      <vt:lpstr>Must Prepare For …</vt:lpstr>
      <vt:lpstr>Preparation is Essential</vt:lpstr>
      <vt:lpstr>Preparation is Essential</vt:lpstr>
      <vt:lpstr>Preparation is Essential</vt:lpstr>
      <vt:lpstr>Preparation is Essential</vt:lpstr>
      <vt:lpstr>How tragic to miss heaven for being unprepared!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Ten Virgins</dc:title>
  <dc:creator>Micky Galloway</dc:creator>
  <cp:lastModifiedBy>Richard Lidh</cp:lastModifiedBy>
  <cp:revision>10</cp:revision>
  <cp:lastPrinted>2022-05-01T00:41:12Z</cp:lastPrinted>
  <dcterms:created xsi:type="dcterms:W3CDTF">2022-04-30T20:59:29Z</dcterms:created>
  <dcterms:modified xsi:type="dcterms:W3CDTF">2022-05-01T00:41:36Z</dcterms:modified>
</cp:coreProperties>
</file>